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311" r:id="rId4"/>
    <p:sldId id="270" r:id="rId5"/>
    <p:sldId id="295" r:id="rId6"/>
    <p:sldId id="274" r:id="rId7"/>
    <p:sldId id="308" r:id="rId8"/>
    <p:sldId id="309" r:id="rId9"/>
    <p:sldId id="261" r:id="rId10"/>
    <p:sldId id="278" r:id="rId11"/>
    <p:sldId id="296" r:id="rId12"/>
    <p:sldId id="300" r:id="rId13"/>
    <p:sldId id="297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94" r:id="rId22"/>
    <p:sldId id="28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6D6"/>
    <a:srgbClr val="241B81"/>
    <a:srgbClr val="00941F"/>
    <a:srgbClr val="008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>
        <p:scale>
          <a:sx n="70" d="100"/>
          <a:sy n="70" d="100"/>
        </p:scale>
        <p:origin x="-636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60C6B0-87A8-43BF-BD20-98123D4804A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E64BAB5-DD06-44E9-93E2-9D9168B12D19}">
      <dgm:prSet phldrT="[Текст]" custT="1"/>
      <dgm:spPr>
        <a:solidFill>
          <a:srgbClr val="008CFE">
            <a:alpha val="50000"/>
          </a:srgbClr>
        </a:solidFill>
      </dgm:spPr>
      <dgm:t>
        <a:bodyPr/>
        <a:lstStyle/>
        <a:p>
          <a:pPr>
            <a:buNone/>
          </a:pPr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ВЛАСТИ:</a:t>
          </a:r>
        </a:p>
        <a:p>
          <a:pPr>
            <a:buNone/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повышение уровня доверия и обратной связи  между властью, местным бизнесом и жителями;</a:t>
          </a:r>
        </a:p>
        <a:p>
          <a:pPr>
            <a:buNone/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повышение среди жителей популярности</a:t>
          </a:r>
        </a:p>
        <a:p>
          <a:pPr>
            <a:buNone/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принимаемых </a:t>
          </a:r>
        </a:p>
      </dgm:t>
    </dgm:pt>
    <dgm:pt modelId="{1D10F254-5280-4B04-A3CB-A752F2035163}" type="parTrans" cxnId="{55DE40F3-F56B-4D57-A390-56F8DBC2095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9E46A-AB79-4C80-BDFB-E756343EFD4C}" type="sibTrans" cxnId="{55DE40F3-F56B-4D57-A390-56F8DBC2095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DAA0E8-6B74-4971-AFF6-AA09BAD92845}">
      <dgm:prSet phldrT="[Текст]" custT="1"/>
      <dgm:spPr>
        <a:solidFill>
          <a:srgbClr val="008CFE">
            <a:alpha val="50000"/>
          </a:srgbClr>
        </a:solidFill>
      </dgm:spPr>
      <dgm:t>
        <a:bodyPr/>
        <a:lstStyle/>
        <a:p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БИЗНЕСА: 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положительного имиджа, бренда;</a:t>
          </a:r>
        </a:p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получение дополнительных конкурентных преимуществ на территории реализации проектов. </a:t>
          </a:r>
        </a:p>
      </dgm:t>
    </dgm:pt>
    <dgm:pt modelId="{0A7CCCE9-90B3-477C-A51A-D15CCA0E7F3E}" type="parTrans" cxnId="{457DF926-991A-4169-9980-F858BFB6119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01B11-6397-4403-96CB-50CDE0954B5E}" type="sibTrans" cxnId="{457DF926-991A-4169-9980-F858BFB6119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31CBCA-DC94-4E48-8A37-24A437967859}">
      <dgm:prSet phldrT="[Текст]" custT="1"/>
      <dgm:spPr>
        <a:solidFill>
          <a:srgbClr val="008CFE">
            <a:alpha val="50000"/>
          </a:srgbClr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ГРАЖДАН: 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ct val="35000"/>
            </a:spcAft>
          </a:pP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реализуются 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проекты выбираемые непосредственно жителями; </a:t>
          </a:r>
        </a:p>
        <a:p>
          <a:pPr>
            <a:spcAft>
              <a:spcPct val="35000"/>
            </a:spcAft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повышается качество жизни населения; 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открытость и 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прозрачность</a:t>
          </a:r>
        </a:p>
        <a:p>
          <a:pPr>
            <a:spcAft>
              <a:spcPts val="0"/>
            </a:spcAft>
          </a:pP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расходования выделяемых средств. </a:t>
          </a:r>
        </a:p>
      </dgm:t>
    </dgm:pt>
    <dgm:pt modelId="{27A58B8E-1F05-4C19-92F8-0A4EDB13B001}" type="parTrans" cxnId="{57AB42B6-4CC7-4CE1-A12C-EF754E1F54E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30439-790C-4F09-A32D-AFC6BDD4F49A}" type="sibTrans" cxnId="{57AB42B6-4CC7-4CE1-A12C-EF754E1F54E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3A3D42-B36A-4FEE-9541-337E40E45944}" type="pres">
      <dgm:prSet presAssocID="{CF60C6B0-87A8-43BF-BD20-98123D4804AD}" presName="compositeShape" presStyleCnt="0">
        <dgm:presLayoutVars>
          <dgm:chMax val="7"/>
          <dgm:dir/>
          <dgm:resizeHandles val="exact"/>
        </dgm:presLayoutVars>
      </dgm:prSet>
      <dgm:spPr/>
    </dgm:pt>
    <dgm:pt modelId="{A75FD9EF-C298-4D19-9409-528E05F4CCD5}" type="pres">
      <dgm:prSet presAssocID="{1E64BAB5-DD06-44E9-93E2-9D9168B12D19}" presName="circ1" presStyleLbl="vennNode1" presStyleIdx="0" presStyleCnt="3"/>
      <dgm:spPr/>
      <dgm:t>
        <a:bodyPr/>
        <a:lstStyle/>
        <a:p>
          <a:endParaRPr lang="ru-RU"/>
        </a:p>
      </dgm:t>
    </dgm:pt>
    <dgm:pt modelId="{4D63312E-500B-405B-B593-5BB9F96B21CB}" type="pres">
      <dgm:prSet presAssocID="{1E64BAB5-DD06-44E9-93E2-9D9168B12D1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DEF94-81BC-4B00-81F0-50CDA49E8139}" type="pres">
      <dgm:prSet presAssocID="{74DAA0E8-6B74-4971-AFF6-AA09BAD92845}" presName="circ2" presStyleLbl="vennNode1" presStyleIdx="1" presStyleCnt="3" custLinFactNeighborX="-440" custLinFactNeighborY="898"/>
      <dgm:spPr/>
      <dgm:t>
        <a:bodyPr/>
        <a:lstStyle/>
        <a:p>
          <a:endParaRPr lang="ru-RU"/>
        </a:p>
      </dgm:t>
    </dgm:pt>
    <dgm:pt modelId="{37A4C0DE-398D-4466-99E1-02176F4FCB6D}" type="pres">
      <dgm:prSet presAssocID="{74DAA0E8-6B74-4971-AFF6-AA09BAD9284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A0A1B-1D71-4E98-9FE2-B1914041FBF3}" type="pres">
      <dgm:prSet presAssocID="{8331CBCA-DC94-4E48-8A37-24A437967859}" presName="circ3" presStyleLbl="vennNode1" presStyleIdx="2" presStyleCnt="3" custScaleX="109417" custScaleY="101309" custLinFactNeighborX="-14102" custLinFactNeighborY="1687"/>
      <dgm:spPr/>
      <dgm:t>
        <a:bodyPr/>
        <a:lstStyle/>
        <a:p>
          <a:endParaRPr lang="ru-RU"/>
        </a:p>
      </dgm:t>
    </dgm:pt>
    <dgm:pt modelId="{27EEE8A7-C274-4363-868F-EF2DD69E16EB}" type="pres">
      <dgm:prSet presAssocID="{8331CBCA-DC94-4E48-8A37-24A43796785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C23195-681D-4AD9-894D-3C831560955A}" type="presOf" srcId="{8331CBCA-DC94-4E48-8A37-24A437967859}" destId="{7EBA0A1B-1D71-4E98-9FE2-B1914041FBF3}" srcOrd="0" destOrd="0" presId="urn:microsoft.com/office/officeart/2005/8/layout/venn1"/>
    <dgm:cxn modelId="{D0764365-28BD-4767-AD6D-D0A0EEEF2951}" type="presOf" srcId="{1E64BAB5-DD06-44E9-93E2-9D9168B12D19}" destId="{A75FD9EF-C298-4D19-9409-528E05F4CCD5}" srcOrd="0" destOrd="0" presId="urn:microsoft.com/office/officeart/2005/8/layout/venn1"/>
    <dgm:cxn modelId="{766698E9-B58D-4688-B7F1-1F7C3961A25B}" type="presOf" srcId="{74DAA0E8-6B74-4971-AFF6-AA09BAD92845}" destId="{37A4C0DE-398D-4466-99E1-02176F4FCB6D}" srcOrd="1" destOrd="0" presId="urn:microsoft.com/office/officeart/2005/8/layout/venn1"/>
    <dgm:cxn modelId="{57AB42B6-4CC7-4CE1-A12C-EF754E1F54EC}" srcId="{CF60C6B0-87A8-43BF-BD20-98123D4804AD}" destId="{8331CBCA-DC94-4E48-8A37-24A437967859}" srcOrd="2" destOrd="0" parTransId="{27A58B8E-1F05-4C19-92F8-0A4EDB13B001}" sibTransId="{35530439-790C-4F09-A32D-AFC6BDD4F49A}"/>
    <dgm:cxn modelId="{8088F389-13CA-4CF3-AF2B-C2ED0D303D27}" type="presOf" srcId="{CF60C6B0-87A8-43BF-BD20-98123D4804AD}" destId="{513A3D42-B36A-4FEE-9541-337E40E45944}" srcOrd="0" destOrd="0" presId="urn:microsoft.com/office/officeart/2005/8/layout/venn1"/>
    <dgm:cxn modelId="{55DE40F3-F56B-4D57-A390-56F8DBC20954}" srcId="{CF60C6B0-87A8-43BF-BD20-98123D4804AD}" destId="{1E64BAB5-DD06-44E9-93E2-9D9168B12D19}" srcOrd="0" destOrd="0" parTransId="{1D10F254-5280-4B04-A3CB-A752F2035163}" sibTransId="{9989E46A-AB79-4C80-BDFB-E756343EFD4C}"/>
    <dgm:cxn modelId="{6D2B33AD-ACB3-4A17-9301-E702C98619B9}" type="presOf" srcId="{74DAA0E8-6B74-4971-AFF6-AA09BAD92845}" destId="{461DEF94-81BC-4B00-81F0-50CDA49E8139}" srcOrd="0" destOrd="0" presId="urn:microsoft.com/office/officeart/2005/8/layout/venn1"/>
    <dgm:cxn modelId="{100B4C92-1978-4789-BAB1-4028E876B460}" type="presOf" srcId="{1E64BAB5-DD06-44E9-93E2-9D9168B12D19}" destId="{4D63312E-500B-405B-B593-5BB9F96B21CB}" srcOrd="1" destOrd="0" presId="urn:microsoft.com/office/officeart/2005/8/layout/venn1"/>
    <dgm:cxn modelId="{D806A557-2CF9-46C0-A29B-BF8A2755149C}" type="presOf" srcId="{8331CBCA-DC94-4E48-8A37-24A437967859}" destId="{27EEE8A7-C274-4363-868F-EF2DD69E16EB}" srcOrd="1" destOrd="0" presId="urn:microsoft.com/office/officeart/2005/8/layout/venn1"/>
    <dgm:cxn modelId="{457DF926-991A-4169-9980-F858BFB61196}" srcId="{CF60C6B0-87A8-43BF-BD20-98123D4804AD}" destId="{74DAA0E8-6B74-4971-AFF6-AA09BAD92845}" srcOrd="1" destOrd="0" parTransId="{0A7CCCE9-90B3-477C-A51A-D15CCA0E7F3E}" sibTransId="{4AC01B11-6397-4403-96CB-50CDE0954B5E}"/>
    <dgm:cxn modelId="{BB0BCD1E-83D0-4BCC-964B-CBEAE2E6C5C5}" type="presParOf" srcId="{513A3D42-B36A-4FEE-9541-337E40E45944}" destId="{A75FD9EF-C298-4D19-9409-528E05F4CCD5}" srcOrd="0" destOrd="0" presId="urn:microsoft.com/office/officeart/2005/8/layout/venn1"/>
    <dgm:cxn modelId="{0E25A8CC-E202-4EA6-87F2-A9C04C36996B}" type="presParOf" srcId="{513A3D42-B36A-4FEE-9541-337E40E45944}" destId="{4D63312E-500B-405B-B593-5BB9F96B21CB}" srcOrd="1" destOrd="0" presId="urn:microsoft.com/office/officeart/2005/8/layout/venn1"/>
    <dgm:cxn modelId="{24269746-5BBC-43EF-A14E-F652ECCEE03D}" type="presParOf" srcId="{513A3D42-B36A-4FEE-9541-337E40E45944}" destId="{461DEF94-81BC-4B00-81F0-50CDA49E8139}" srcOrd="2" destOrd="0" presId="urn:microsoft.com/office/officeart/2005/8/layout/venn1"/>
    <dgm:cxn modelId="{C667BE5C-47EA-4C97-9251-C3DED84AF267}" type="presParOf" srcId="{513A3D42-B36A-4FEE-9541-337E40E45944}" destId="{37A4C0DE-398D-4466-99E1-02176F4FCB6D}" srcOrd="3" destOrd="0" presId="urn:microsoft.com/office/officeart/2005/8/layout/venn1"/>
    <dgm:cxn modelId="{23A71E70-F011-45E3-BA5D-70A162BDA71A}" type="presParOf" srcId="{513A3D42-B36A-4FEE-9541-337E40E45944}" destId="{7EBA0A1B-1D71-4E98-9FE2-B1914041FBF3}" srcOrd="4" destOrd="0" presId="urn:microsoft.com/office/officeart/2005/8/layout/venn1"/>
    <dgm:cxn modelId="{DA06FC1A-6842-45F5-9AB6-676EAE7F2FC1}" type="presParOf" srcId="{513A3D42-B36A-4FEE-9541-337E40E45944}" destId="{27EEE8A7-C274-4363-868F-EF2DD69E16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EF37A4-B0D2-4A0B-9F0A-D524BAC3ED1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3A8130-B936-43D7-8C97-41C849DB1D35}">
      <dgm:prSet phldrT="[Текст]" custT="1"/>
      <dgm:spPr>
        <a:solidFill>
          <a:srgbClr val="008CFE"/>
        </a:solidFill>
      </dgm:spPr>
      <dgm:t>
        <a:bodyPr/>
        <a:lstStyle/>
        <a:p>
          <a:pPr>
            <a:buNone/>
          </a:pPr>
          <a:r>
            <a:rPr lang="ru-RU" sz="1800" dirty="0">
              <a:latin typeface="Arial" pitchFamily="34" charset="0"/>
              <a:cs typeface="Arial" pitchFamily="34" charset="0"/>
            </a:rPr>
            <a:t>Проект основывается на проектном предложении, инициированном группой обучающихся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школы старше </a:t>
          </a:r>
          <a:r>
            <a:rPr lang="ru-RU" sz="1800" dirty="0">
              <a:latin typeface="Arial" pitchFamily="34" charset="0"/>
              <a:cs typeface="Arial" pitchFamily="34" charset="0"/>
            </a:rPr>
            <a:t>14 лет</a:t>
          </a:r>
          <a:endParaRPr lang="ru-RU" sz="1800" dirty="0"/>
        </a:p>
      </dgm:t>
    </dgm:pt>
    <dgm:pt modelId="{6C66839E-AEA3-4D9D-AE80-6C1C235E64F2}" type="parTrans" cxnId="{7C9BF92D-B579-49BB-897F-C01528FD1A49}">
      <dgm:prSet/>
      <dgm:spPr/>
      <dgm:t>
        <a:bodyPr/>
        <a:lstStyle/>
        <a:p>
          <a:endParaRPr lang="ru-RU"/>
        </a:p>
      </dgm:t>
    </dgm:pt>
    <dgm:pt modelId="{FDDE29F6-79A4-4AAF-972D-3F44F1715259}" type="sibTrans" cxnId="{7C9BF92D-B579-49BB-897F-C01528FD1A49}">
      <dgm:prSet/>
      <dgm:spPr/>
      <dgm:t>
        <a:bodyPr/>
        <a:lstStyle/>
        <a:p>
          <a:endParaRPr lang="ru-RU"/>
        </a:p>
      </dgm:t>
    </dgm:pt>
    <dgm:pt modelId="{3DAADCD6-ED7E-4738-AF9B-C23B0DC441A0}">
      <dgm:prSet phldrT="[Текст]" custT="1"/>
      <dgm:spPr>
        <a:solidFill>
          <a:srgbClr val="008CFE"/>
        </a:solidFill>
      </dgm:spPr>
      <dgm:t>
        <a:bodyPr/>
        <a:lstStyle/>
        <a:p>
          <a:pPr>
            <a:buFont typeface="Arial" pitchFamily="34" charset="0"/>
            <a:buNone/>
          </a:pPr>
          <a:r>
            <a:rPr lang="ru-RU" sz="1800" dirty="0" smtClean="0">
              <a:latin typeface="Arial" pitchFamily="34" charset="0"/>
              <a:cs typeface="Arial" pitchFamily="34" charset="0"/>
            </a:rPr>
            <a:t>Одна школа </a:t>
          </a:r>
          <a:r>
            <a:rPr lang="ru-RU" sz="1800" dirty="0">
              <a:latin typeface="Arial" pitchFamily="34" charset="0"/>
              <a:cs typeface="Arial" pitchFamily="34" charset="0"/>
            </a:rPr>
            <a:t>= один проект</a:t>
          </a:r>
          <a:endParaRPr lang="ru-RU" sz="1800" dirty="0"/>
        </a:p>
      </dgm:t>
    </dgm:pt>
    <dgm:pt modelId="{F63E7D8E-B74A-401C-928F-71BA54661960}" type="parTrans" cxnId="{F660C664-D9FE-43D6-A0DF-8AC87A22DC0E}">
      <dgm:prSet/>
      <dgm:spPr/>
      <dgm:t>
        <a:bodyPr/>
        <a:lstStyle/>
        <a:p>
          <a:endParaRPr lang="ru-RU"/>
        </a:p>
      </dgm:t>
    </dgm:pt>
    <dgm:pt modelId="{A2ED3509-E97A-410D-BDF1-A8A9DCB134FB}" type="sibTrans" cxnId="{F660C664-D9FE-43D6-A0DF-8AC87A22DC0E}">
      <dgm:prSet/>
      <dgm:spPr/>
      <dgm:t>
        <a:bodyPr/>
        <a:lstStyle/>
        <a:p>
          <a:endParaRPr lang="ru-RU"/>
        </a:p>
      </dgm:t>
    </dgm:pt>
    <dgm:pt modelId="{612CF729-E2BF-4DDF-BD5C-9225E0AF6006}">
      <dgm:prSet phldrT="[Текст]" custT="1"/>
      <dgm:spPr>
        <a:solidFill>
          <a:srgbClr val="008CFE"/>
        </a:solidFill>
      </dgm:spPr>
      <dgm:t>
        <a:bodyPr/>
        <a:lstStyle/>
        <a:p>
          <a:pPr>
            <a:buFont typeface="Arial" pitchFamily="34" charset="0"/>
            <a:buNone/>
          </a:pPr>
          <a:r>
            <a:rPr lang="ru-RU" sz="1800" dirty="0">
              <a:latin typeface="Arial" pitchFamily="34" charset="0"/>
              <a:cs typeface="Arial" pitchFamily="34" charset="0"/>
            </a:rPr>
            <a:t>Минимальный размер </a:t>
          </a:r>
          <a:r>
            <a:rPr lang="ru-RU" sz="1800" dirty="0" err="1">
              <a:latin typeface="Arial" pitchFamily="34" charset="0"/>
              <a:cs typeface="Arial" pitchFamily="34" charset="0"/>
            </a:rPr>
            <a:t>софинансирования</a:t>
          </a:r>
          <a:r>
            <a:rPr lang="ru-RU" sz="1800" dirty="0">
              <a:latin typeface="Arial" pitchFamily="34" charset="0"/>
              <a:cs typeface="Arial" pitchFamily="34" charset="0"/>
            </a:rPr>
            <a:t> со стороны МО: </a:t>
          </a:r>
        </a:p>
        <a:p>
          <a:pPr>
            <a:buFont typeface="Arial" pitchFamily="34" charset="0"/>
            <a:buNone/>
          </a:pPr>
          <a:r>
            <a:rPr lang="ru-RU" sz="1800" b="1" dirty="0">
              <a:latin typeface="Arial" pitchFamily="34" charset="0"/>
              <a:cs typeface="Arial" pitchFamily="34" charset="0"/>
            </a:rPr>
            <a:t>10% от запрашиваемой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субсидии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78BB0C5F-D90E-42B3-9F38-4F6EDEB1787D}" type="parTrans" cxnId="{FD84D825-FF62-4258-92AF-1BF783918C1C}">
      <dgm:prSet/>
      <dgm:spPr/>
      <dgm:t>
        <a:bodyPr/>
        <a:lstStyle/>
        <a:p>
          <a:endParaRPr lang="ru-RU"/>
        </a:p>
      </dgm:t>
    </dgm:pt>
    <dgm:pt modelId="{002143AA-E84E-4133-8C0D-1B0F737197A6}" type="sibTrans" cxnId="{FD84D825-FF62-4258-92AF-1BF783918C1C}">
      <dgm:prSet/>
      <dgm:spPr/>
      <dgm:t>
        <a:bodyPr/>
        <a:lstStyle/>
        <a:p>
          <a:endParaRPr lang="ru-RU"/>
        </a:p>
      </dgm:t>
    </dgm:pt>
    <dgm:pt modelId="{983440E7-5838-4BFA-A599-0D39D2FE9FA3}">
      <dgm:prSet phldrT="[Текст]" custT="1"/>
      <dgm:spPr>
        <a:solidFill>
          <a:srgbClr val="008CFE"/>
        </a:solidFill>
      </dgm:spPr>
      <dgm:t>
        <a:bodyPr/>
        <a:lstStyle/>
        <a:p>
          <a:pPr>
            <a:buNone/>
          </a:pPr>
          <a:r>
            <a:rPr lang="ru-RU" sz="1800" dirty="0">
              <a:latin typeface="Arial" pitchFamily="34" charset="0"/>
              <a:cs typeface="Arial" pitchFamily="34" charset="0"/>
            </a:rPr>
            <a:t>Участие в реализации проекта совета обучающихся, родительского комитета, попечительского совета или иных физических и юридических лиц</a:t>
          </a:r>
          <a:endParaRPr lang="ru-RU" sz="1800" dirty="0"/>
        </a:p>
      </dgm:t>
    </dgm:pt>
    <dgm:pt modelId="{A96020E9-C8B3-4DE8-AB6A-A416370A9126}" type="parTrans" cxnId="{E22C7177-2145-4DB8-AA0C-443CD772C65B}">
      <dgm:prSet/>
      <dgm:spPr/>
      <dgm:t>
        <a:bodyPr/>
        <a:lstStyle/>
        <a:p>
          <a:endParaRPr lang="ru-RU"/>
        </a:p>
      </dgm:t>
    </dgm:pt>
    <dgm:pt modelId="{EBCEC39B-8B42-42B2-B5FE-CF6C95627499}" type="sibTrans" cxnId="{E22C7177-2145-4DB8-AA0C-443CD772C65B}">
      <dgm:prSet/>
      <dgm:spPr/>
      <dgm:t>
        <a:bodyPr/>
        <a:lstStyle/>
        <a:p>
          <a:endParaRPr lang="ru-RU"/>
        </a:p>
      </dgm:t>
    </dgm:pt>
    <dgm:pt modelId="{59729F4F-A2A9-42AC-B469-4C3A61149FA8}" type="pres">
      <dgm:prSet presAssocID="{65EF37A4-B0D2-4A0B-9F0A-D524BAC3ED1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38EFE7-DE1A-40A0-A981-DD8D50CE84EB}" type="pres">
      <dgm:prSet presAssocID="{65EF37A4-B0D2-4A0B-9F0A-D524BAC3ED1E}" presName="diamond" presStyleLbl="bgShp" presStyleIdx="0" presStyleCnt="1" custScaleX="154927" custLinFactNeighborX="686" custLinFactNeighborY="-232"/>
      <dgm:spPr>
        <a:solidFill>
          <a:srgbClr val="1746D6"/>
        </a:solidFill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2AD635F8-B8CA-42E2-B7DF-B9297AE81CEC}" type="pres">
      <dgm:prSet presAssocID="{65EF37A4-B0D2-4A0B-9F0A-D524BAC3ED1E}" presName="quad1" presStyleLbl="node1" presStyleIdx="0" presStyleCnt="4" custScaleX="151010" custLinFactNeighborX="-28452" custLinFactNeighborY="-87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793FE-7454-4EAF-9C25-AFF50181296D}" type="pres">
      <dgm:prSet presAssocID="{65EF37A4-B0D2-4A0B-9F0A-D524BAC3ED1E}" presName="quad2" presStyleLbl="node1" presStyleIdx="1" presStyleCnt="4" custScaleX="150812" custLinFactNeighborX="31175" custLinFactNeighborY="-80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0C2BF-3B3C-45FA-8F28-3FF02C39B537}" type="pres">
      <dgm:prSet presAssocID="{65EF37A4-B0D2-4A0B-9F0A-D524BAC3ED1E}" presName="quad3" presStyleLbl="node1" presStyleIdx="2" presStyleCnt="4" custScaleX="154840" custLinFactNeighborX="-32958" custLinFactNeighborY="-11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1F3E2-8DC1-4F68-B541-E5B661E1BEE7}" type="pres">
      <dgm:prSet presAssocID="{65EF37A4-B0D2-4A0B-9F0A-D524BAC3ED1E}" presName="quad4" presStyleLbl="node1" presStyleIdx="3" presStyleCnt="4" custScaleX="154779" custScaleY="102314" custLinFactNeighborX="31476" custLinFactNeighborY="-5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CF759-19BC-469A-A004-E8D1B3989564}" type="presOf" srcId="{65EF37A4-B0D2-4A0B-9F0A-D524BAC3ED1E}" destId="{59729F4F-A2A9-42AC-B469-4C3A61149FA8}" srcOrd="0" destOrd="0" presId="urn:microsoft.com/office/officeart/2005/8/layout/matrix3"/>
    <dgm:cxn modelId="{FD84D825-FF62-4258-92AF-1BF783918C1C}" srcId="{65EF37A4-B0D2-4A0B-9F0A-D524BAC3ED1E}" destId="{612CF729-E2BF-4DDF-BD5C-9225E0AF6006}" srcOrd="2" destOrd="0" parTransId="{78BB0C5F-D90E-42B3-9F38-4F6EDEB1787D}" sibTransId="{002143AA-E84E-4133-8C0D-1B0F737197A6}"/>
    <dgm:cxn modelId="{E22C7177-2145-4DB8-AA0C-443CD772C65B}" srcId="{65EF37A4-B0D2-4A0B-9F0A-D524BAC3ED1E}" destId="{983440E7-5838-4BFA-A599-0D39D2FE9FA3}" srcOrd="3" destOrd="0" parTransId="{A96020E9-C8B3-4DE8-AB6A-A416370A9126}" sibTransId="{EBCEC39B-8B42-42B2-B5FE-CF6C95627499}"/>
    <dgm:cxn modelId="{8522BA67-824B-41D2-83DA-2195E4EBE803}" type="presOf" srcId="{612CF729-E2BF-4DDF-BD5C-9225E0AF6006}" destId="{E7C0C2BF-3B3C-45FA-8F28-3FF02C39B537}" srcOrd="0" destOrd="0" presId="urn:microsoft.com/office/officeart/2005/8/layout/matrix3"/>
    <dgm:cxn modelId="{F660C664-D9FE-43D6-A0DF-8AC87A22DC0E}" srcId="{65EF37A4-B0D2-4A0B-9F0A-D524BAC3ED1E}" destId="{3DAADCD6-ED7E-4738-AF9B-C23B0DC441A0}" srcOrd="1" destOrd="0" parTransId="{F63E7D8E-B74A-401C-928F-71BA54661960}" sibTransId="{A2ED3509-E97A-410D-BDF1-A8A9DCB134FB}"/>
    <dgm:cxn modelId="{7C9BF92D-B579-49BB-897F-C01528FD1A49}" srcId="{65EF37A4-B0D2-4A0B-9F0A-D524BAC3ED1E}" destId="{AB3A8130-B936-43D7-8C97-41C849DB1D35}" srcOrd="0" destOrd="0" parTransId="{6C66839E-AEA3-4D9D-AE80-6C1C235E64F2}" sibTransId="{FDDE29F6-79A4-4AAF-972D-3F44F1715259}"/>
    <dgm:cxn modelId="{E4F0198F-6370-4990-ABA1-5523276D12F1}" type="presOf" srcId="{983440E7-5838-4BFA-A599-0D39D2FE9FA3}" destId="{2C71F3E2-8DC1-4F68-B541-E5B661E1BEE7}" srcOrd="0" destOrd="0" presId="urn:microsoft.com/office/officeart/2005/8/layout/matrix3"/>
    <dgm:cxn modelId="{A801A21C-7E60-48FA-8EFD-928209217C4B}" type="presOf" srcId="{3DAADCD6-ED7E-4738-AF9B-C23B0DC441A0}" destId="{8BB793FE-7454-4EAF-9C25-AFF50181296D}" srcOrd="0" destOrd="0" presId="urn:microsoft.com/office/officeart/2005/8/layout/matrix3"/>
    <dgm:cxn modelId="{0F7D25EF-1F8A-497C-A365-BF5848BECAD2}" type="presOf" srcId="{AB3A8130-B936-43D7-8C97-41C849DB1D35}" destId="{2AD635F8-B8CA-42E2-B7DF-B9297AE81CEC}" srcOrd="0" destOrd="0" presId="urn:microsoft.com/office/officeart/2005/8/layout/matrix3"/>
    <dgm:cxn modelId="{022EF32D-8AE1-4C75-96A0-E225654B9BB4}" type="presParOf" srcId="{59729F4F-A2A9-42AC-B469-4C3A61149FA8}" destId="{F638EFE7-DE1A-40A0-A981-DD8D50CE84EB}" srcOrd="0" destOrd="0" presId="urn:microsoft.com/office/officeart/2005/8/layout/matrix3"/>
    <dgm:cxn modelId="{2FB34D1F-2443-4C43-A0A2-83453B6EB807}" type="presParOf" srcId="{59729F4F-A2A9-42AC-B469-4C3A61149FA8}" destId="{2AD635F8-B8CA-42E2-B7DF-B9297AE81CEC}" srcOrd="1" destOrd="0" presId="urn:microsoft.com/office/officeart/2005/8/layout/matrix3"/>
    <dgm:cxn modelId="{661A5CDE-1463-4022-9F63-B6877A721066}" type="presParOf" srcId="{59729F4F-A2A9-42AC-B469-4C3A61149FA8}" destId="{8BB793FE-7454-4EAF-9C25-AFF50181296D}" srcOrd="2" destOrd="0" presId="urn:microsoft.com/office/officeart/2005/8/layout/matrix3"/>
    <dgm:cxn modelId="{119B121A-0076-4A63-8639-C0A9376DB442}" type="presParOf" srcId="{59729F4F-A2A9-42AC-B469-4C3A61149FA8}" destId="{E7C0C2BF-3B3C-45FA-8F28-3FF02C39B537}" srcOrd="3" destOrd="0" presId="urn:microsoft.com/office/officeart/2005/8/layout/matrix3"/>
    <dgm:cxn modelId="{57132CDD-E9E8-49F5-A9A7-4348A7BB8092}" type="presParOf" srcId="{59729F4F-A2A9-42AC-B469-4C3A61149FA8}" destId="{2C71F3E2-8DC1-4F68-B541-E5B661E1BE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A7C71E-8115-4876-A2A7-3F44FB339DBB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0AAEBE-7749-4FF3-A3F4-116607BDC670}">
      <dgm:prSet phldrT="[Текст]" custT="1"/>
      <dgm:spPr>
        <a:solidFill>
          <a:srgbClr val="1746D6"/>
        </a:solidFill>
      </dgm:spPr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Субсидия </a:t>
          </a:r>
        </a:p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500 </a:t>
          </a:r>
          <a:r>
            <a:rPr lang="ru-RU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8E026BBB-252A-40D9-964B-750F7498E801}" type="parTrans" cxnId="{B269FBD9-6AD7-4601-A444-C55AF19776F8}">
      <dgm:prSet/>
      <dgm:spPr/>
      <dgm:t>
        <a:bodyPr/>
        <a:lstStyle/>
        <a:p>
          <a:endParaRPr lang="ru-RU"/>
        </a:p>
      </dgm:t>
    </dgm:pt>
    <dgm:pt modelId="{AD2B5DB9-130C-4B4F-AFD3-05F7EA7BA7C8}" type="sibTrans" cxnId="{B269FBD9-6AD7-4601-A444-C55AF19776F8}">
      <dgm:prSet/>
      <dgm:spPr>
        <a:solidFill>
          <a:srgbClr val="1746D6"/>
        </a:solidFill>
      </dgm:spPr>
      <dgm:t>
        <a:bodyPr/>
        <a:lstStyle/>
        <a:p>
          <a:endParaRPr lang="ru-RU"/>
        </a:p>
      </dgm:t>
    </dgm:pt>
    <dgm:pt modelId="{9EE80D1B-555C-4CED-9B81-839F4355CD12}">
      <dgm:prSet phldrT="[Текст]" custT="1"/>
      <dgm:spPr>
        <a:solidFill>
          <a:srgbClr val="1746D6"/>
        </a:solidFill>
      </dgm:spPr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Вклад МО 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50 </a:t>
          </a:r>
          <a:r>
            <a:rPr lang="ru-RU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endParaRPr lang="ru-RU" sz="16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(10% от субсидии)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41C0D-E2A5-4B25-8E02-8C38BBB448B5}" type="parTrans" cxnId="{7C71A98B-D078-4547-8E2A-153E1932374E}">
      <dgm:prSet/>
      <dgm:spPr/>
      <dgm:t>
        <a:bodyPr/>
        <a:lstStyle/>
        <a:p>
          <a:endParaRPr lang="ru-RU"/>
        </a:p>
      </dgm:t>
    </dgm:pt>
    <dgm:pt modelId="{37D6A7C6-F50D-4CBA-BD11-22130F469726}" type="sibTrans" cxnId="{7C71A98B-D078-4547-8E2A-153E1932374E}">
      <dgm:prSet/>
      <dgm:spPr>
        <a:solidFill>
          <a:srgbClr val="1746D6"/>
        </a:solidFill>
      </dgm:spPr>
      <dgm:t>
        <a:bodyPr/>
        <a:lstStyle/>
        <a:p>
          <a:endParaRPr lang="ru-RU">
            <a:solidFill>
              <a:srgbClr val="1746D6"/>
            </a:solidFill>
          </a:endParaRPr>
        </a:p>
      </dgm:t>
    </dgm:pt>
    <dgm:pt modelId="{EF1DE559-2489-433C-AF7F-E18B43D2FDCF}">
      <dgm:prSet phldrT="[Текст]" custT="1"/>
      <dgm:spPr>
        <a:solidFill>
          <a:srgbClr val="1746D6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Вклад физ. и </a:t>
          </a:r>
          <a:r>
            <a:rPr lang="ru-RU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юрид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. лиц</a:t>
          </a:r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2400" b="1" baseline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DCBFB-F461-4921-888B-542343DA8FD5}" type="parTrans" cxnId="{2E008699-A93D-49E8-94F1-71319E84040A}">
      <dgm:prSet/>
      <dgm:spPr/>
      <dgm:t>
        <a:bodyPr/>
        <a:lstStyle/>
        <a:p>
          <a:endParaRPr lang="ru-RU"/>
        </a:p>
      </dgm:t>
    </dgm:pt>
    <dgm:pt modelId="{1F87DE3E-0CA9-464F-A57B-84BC23145988}" type="sibTrans" cxnId="{2E008699-A93D-49E8-94F1-71319E84040A}">
      <dgm:prSet/>
      <dgm:spPr>
        <a:solidFill>
          <a:srgbClr val="1746D6"/>
        </a:solidFill>
      </dgm:spPr>
      <dgm:t>
        <a:bodyPr/>
        <a:lstStyle/>
        <a:p>
          <a:endParaRPr lang="ru-RU"/>
        </a:p>
      </dgm:t>
    </dgm:pt>
    <dgm:pt modelId="{A9CC0F69-B62F-44A7-AE7E-66D88F4B2B2B}">
      <dgm:prSet custT="1"/>
      <dgm:spPr>
        <a:solidFill>
          <a:srgbClr val="1746D6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Стоимость проекта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13511-11FD-4D3B-9571-2781B17685DB}" type="parTrans" cxnId="{3613384C-8F81-4726-9CE2-F0B50F10AF7F}">
      <dgm:prSet/>
      <dgm:spPr/>
      <dgm:t>
        <a:bodyPr/>
        <a:lstStyle/>
        <a:p>
          <a:endParaRPr lang="ru-RU"/>
        </a:p>
      </dgm:t>
    </dgm:pt>
    <dgm:pt modelId="{463A5CF1-905F-4317-AB99-2DACBFF08FE1}" type="sibTrans" cxnId="{3613384C-8F81-4726-9CE2-F0B50F10AF7F}">
      <dgm:prSet/>
      <dgm:spPr/>
      <dgm:t>
        <a:bodyPr/>
        <a:lstStyle/>
        <a:p>
          <a:endParaRPr lang="ru-RU"/>
        </a:p>
      </dgm:t>
    </dgm:pt>
    <dgm:pt modelId="{405E0D64-E729-4F2B-A47F-D582291506A9}" type="pres">
      <dgm:prSet presAssocID="{6FA7C71E-8115-4876-A2A7-3F44FB339DB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BB86AB-1A2C-4F1A-82DE-7D0821C5220D}" type="pres">
      <dgm:prSet presAssocID="{630AAEBE-7749-4FF3-A3F4-116607BDC67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9D2BB-0CEC-44D3-9E83-75C7318D5F42}" type="pres">
      <dgm:prSet presAssocID="{AD2B5DB9-130C-4B4F-AFD3-05F7EA7BA7C8}" presName="spacerL" presStyleCnt="0"/>
      <dgm:spPr/>
    </dgm:pt>
    <dgm:pt modelId="{3B4A299B-FA90-4862-9E6D-A3A07F6E0310}" type="pres">
      <dgm:prSet presAssocID="{AD2B5DB9-130C-4B4F-AFD3-05F7EA7BA7C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11A29BCF-37D1-4345-B26A-38EB478746A4}" type="pres">
      <dgm:prSet presAssocID="{AD2B5DB9-130C-4B4F-AFD3-05F7EA7BA7C8}" presName="spacerR" presStyleCnt="0"/>
      <dgm:spPr/>
    </dgm:pt>
    <dgm:pt modelId="{E28E9641-5E7F-4E2E-ABF1-A9702EFE83D4}" type="pres">
      <dgm:prSet presAssocID="{9EE80D1B-555C-4CED-9B81-839F4355CD1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54618-FDFF-49C0-B47F-1DB4D2BAAE84}" type="pres">
      <dgm:prSet presAssocID="{37D6A7C6-F50D-4CBA-BD11-22130F469726}" presName="spacerL" presStyleCnt="0"/>
      <dgm:spPr/>
    </dgm:pt>
    <dgm:pt modelId="{310FE21E-BC41-4B88-89FC-A8F63CC19637}" type="pres">
      <dgm:prSet presAssocID="{37D6A7C6-F50D-4CBA-BD11-22130F46972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21A7A5D-4937-474A-A7DC-ACBFF97F8D33}" type="pres">
      <dgm:prSet presAssocID="{37D6A7C6-F50D-4CBA-BD11-22130F469726}" presName="spacerR" presStyleCnt="0"/>
      <dgm:spPr/>
    </dgm:pt>
    <dgm:pt modelId="{25E2A0F1-F4DD-4E82-910C-B44096048415}" type="pres">
      <dgm:prSet presAssocID="{EF1DE559-2489-433C-AF7F-E18B43D2FDC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C6A83-0D42-4786-80CE-1CDC46BB95C0}" type="pres">
      <dgm:prSet presAssocID="{1F87DE3E-0CA9-464F-A57B-84BC23145988}" presName="spacerL" presStyleCnt="0"/>
      <dgm:spPr/>
    </dgm:pt>
    <dgm:pt modelId="{46EEB1B4-A9D9-4572-B071-D4325F7328C3}" type="pres">
      <dgm:prSet presAssocID="{1F87DE3E-0CA9-464F-A57B-84BC23145988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1D60B57-3167-4277-BFD7-788562FAAB0C}" type="pres">
      <dgm:prSet presAssocID="{1F87DE3E-0CA9-464F-A57B-84BC23145988}" presName="spacerR" presStyleCnt="0"/>
      <dgm:spPr/>
    </dgm:pt>
    <dgm:pt modelId="{D58F9BE7-C079-4C62-B743-7A2EEEE84869}" type="pres">
      <dgm:prSet presAssocID="{A9CC0F69-B62F-44A7-AE7E-66D88F4B2B2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71A98B-D078-4547-8E2A-153E1932374E}" srcId="{6FA7C71E-8115-4876-A2A7-3F44FB339DBB}" destId="{9EE80D1B-555C-4CED-9B81-839F4355CD12}" srcOrd="1" destOrd="0" parTransId="{F1141C0D-E2A5-4B25-8E02-8C38BBB448B5}" sibTransId="{37D6A7C6-F50D-4CBA-BD11-22130F469726}"/>
    <dgm:cxn modelId="{0D19D24B-BF94-4EB7-89B6-579CBB6D708D}" type="presOf" srcId="{AD2B5DB9-130C-4B4F-AFD3-05F7EA7BA7C8}" destId="{3B4A299B-FA90-4862-9E6D-A3A07F6E0310}" srcOrd="0" destOrd="0" presId="urn:microsoft.com/office/officeart/2005/8/layout/equation1"/>
    <dgm:cxn modelId="{9CDA54D6-ED86-43B2-8142-E7F715C00F82}" type="presOf" srcId="{9EE80D1B-555C-4CED-9B81-839F4355CD12}" destId="{E28E9641-5E7F-4E2E-ABF1-A9702EFE83D4}" srcOrd="0" destOrd="0" presId="urn:microsoft.com/office/officeart/2005/8/layout/equation1"/>
    <dgm:cxn modelId="{D3722D2E-5A57-4F38-A23E-F14E0FB6433F}" type="presOf" srcId="{37D6A7C6-F50D-4CBA-BD11-22130F469726}" destId="{310FE21E-BC41-4B88-89FC-A8F63CC19637}" srcOrd="0" destOrd="0" presId="urn:microsoft.com/office/officeart/2005/8/layout/equation1"/>
    <dgm:cxn modelId="{3613384C-8F81-4726-9CE2-F0B50F10AF7F}" srcId="{6FA7C71E-8115-4876-A2A7-3F44FB339DBB}" destId="{A9CC0F69-B62F-44A7-AE7E-66D88F4B2B2B}" srcOrd="3" destOrd="0" parTransId="{3F613511-11FD-4D3B-9571-2781B17685DB}" sibTransId="{463A5CF1-905F-4317-AB99-2DACBFF08FE1}"/>
    <dgm:cxn modelId="{68FAC5DA-A3AE-464F-A445-EB60F32C6C96}" type="presOf" srcId="{6FA7C71E-8115-4876-A2A7-3F44FB339DBB}" destId="{405E0D64-E729-4F2B-A47F-D582291506A9}" srcOrd="0" destOrd="0" presId="urn:microsoft.com/office/officeart/2005/8/layout/equation1"/>
    <dgm:cxn modelId="{2E008699-A93D-49E8-94F1-71319E84040A}" srcId="{6FA7C71E-8115-4876-A2A7-3F44FB339DBB}" destId="{EF1DE559-2489-433C-AF7F-E18B43D2FDCF}" srcOrd="2" destOrd="0" parTransId="{A51DCBFB-F461-4921-888B-542343DA8FD5}" sibTransId="{1F87DE3E-0CA9-464F-A57B-84BC23145988}"/>
    <dgm:cxn modelId="{12DDFA27-6ADA-4D9E-8361-65BB9E5E899D}" type="presOf" srcId="{A9CC0F69-B62F-44A7-AE7E-66D88F4B2B2B}" destId="{D58F9BE7-C079-4C62-B743-7A2EEEE84869}" srcOrd="0" destOrd="0" presId="urn:microsoft.com/office/officeart/2005/8/layout/equation1"/>
    <dgm:cxn modelId="{7B68B88B-E002-4E2C-A148-1C4C435A8D7C}" type="presOf" srcId="{EF1DE559-2489-433C-AF7F-E18B43D2FDCF}" destId="{25E2A0F1-F4DD-4E82-910C-B44096048415}" srcOrd="0" destOrd="0" presId="urn:microsoft.com/office/officeart/2005/8/layout/equation1"/>
    <dgm:cxn modelId="{690C97D8-BE5F-4F6C-8769-9FD85CDBFB7F}" type="presOf" srcId="{630AAEBE-7749-4FF3-A3F4-116607BDC670}" destId="{D3BB86AB-1A2C-4F1A-82DE-7D0821C5220D}" srcOrd="0" destOrd="0" presId="urn:microsoft.com/office/officeart/2005/8/layout/equation1"/>
    <dgm:cxn modelId="{B269FBD9-6AD7-4601-A444-C55AF19776F8}" srcId="{6FA7C71E-8115-4876-A2A7-3F44FB339DBB}" destId="{630AAEBE-7749-4FF3-A3F4-116607BDC670}" srcOrd="0" destOrd="0" parTransId="{8E026BBB-252A-40D9-964B-750F7498E801}" sibTransId="{AD2B5DB9-130C-4B4F-AFD3-05F7EA7BA7C8}"/>
    <dgm:cxn modelId="{0FC8FB72-4561-4338-8EDE-4D0D85C8A007}" type="presOf" srcId="{1F87DE3E-0CA9-464F-A57B-84BC23145988}" destId="{46EEB1B4-A9D9-4572-B071-D4325F7328C3}" srcOrd="0" destOrd="0" presId="urn:microsoft.com/office/officeart/2005/8/layout/equation1"/>
    <dgm:cxn modelId="{4BAB8867-3823-471B-A0E9-D8D17051B300}" type="presParOf" srcId="{405E0D64-E729-4F2B-A47F-D582291506A9}" destId="{D3BB86AB-1A2C-4F1A-82DE-7D0821C5220D}" srcOrd="0" destOrd="0" presId="urn:microsoft.com/office/officeart/2005/8/layout/equation1"/>
    <dgm:cxn modelId="{B42E5F89-0C3C-4963-81A5-DA423A3C183C}" type="presParOf" srcId="{405E0D64-E729-4F2B-A47F-D582291506A9}" destId="{4799D2BB-0CEC-44D3-9E83-75C7318D5F42}" srcOrd="1" destOrd="0" presId="urn:microsoft.com/office/officeart/2005/8/layout/equation1"/>
    <dgm:cxn modelId="{95020225-0912-4F75-A73D-8B07192F27B0}" type="presParOf" srcId="{405E0D64-E729-4F2B-A47F-D582291506A9}" destId="{3B4A299B-FA90-4862-9E6D-A3A07F6E0310}" srcOrd="2" destOrd="0" presId="urn:microsoft.com/office/officeart/2005/8/layout/equation1"/>
    <dgm:cxn modelId="{6C40F388-FDCE-4995-A551-B0421AE8F07B}" type="presParOf" srcId="{405E0D64-E729-4F2B-A47F-D582291506A9}" destId="{11A29BCF-37D1-4345-B26A-38EB478746A4}" srcOrd="3" destOrd="0" presId="urn:microsoft.com/office/officeart/2005/8/layout/equation1"/>
    <dgm:cxn modelId="{0F018E61-3CCD-42EC-8969-46C200C281FA}" type="presParOf" srcId="{405E0D64-E729-4F2B-A47F-D582291506A9}" destId="{E28E9641-5E7F-4E2E-ABF1-A9702EFE83D4}" srcOrd="4" destOrd="0" presId="urn:microsoft.com/office/officeart/2005/8/layout/equation1"/>
    <dgm:cxn modelId="{53A01A0D-B872-4C9F-8740-4776E28F74B9}" type="presParOf" srcId="{405E0D64-E729-4F2B-A47F-D582291506A9}" destId="{BD254618-FDFF-49C0-B47F-1DB4D2BAAE84}" srcOrd="5" destOrd="0" presId="urn:microsoft.com/office/officeart/2005/8/layout/equation1"/>
    <dgm:cxn modelId="{441D2A22-A1B9-4C50-87A7-169DB100DC38}" type="presParOf" srcId="{405E0D64-E729-4F2B-A47F-D582291506A9}" destId="{310FE21E-BC41-4B88-89FC-A8F63CC19637}" srcOrd="6" destOrd="0" presId="urn:microsoft.com/office/officeart/2005/8/layout/equation1"/>
    <dgm:cxn modelId="{9FAC698D-4116-42F5-BFE3-A61DB1BAC1B8}" type="presParOf" srcId="{405E0D64-E729-4F2B-A47F-D582291506A9}" destId="{821A7A5D-4937-474A-A7DC-ACBFF97F8D33}" srcOrd="7" destOrd="0" presId="urn:microsoft.com/office/officeart/2005/8/layout/equation1"/>
    <dgm:cxn modelId="{C3354C14-65B6-473D-9C3A-29FAC2054361}" type="presParOf" srcId="{405E0D64-E729-4F2B-A47F-D582291506A9}" destId="{25E2A0F1-F4DD-4E82-910C-B44096048415}" srcOrd="8" destOrd="0" presId="urn:microsoft.com/office/officeart/2005/8/layout/equation1"/>
    <dgm:cxn modelId="{7ED50187-98B7-47DD-A78A-8D6D3EC97A84}" type="presParOf" srcId="{405E0D64-E729-4F2B-A47F-D582291506A9}" destId="{FEBC6A83-0D42-4786-80CE-1CDC46BB95C0}" srcOrd="9" destOrd="0" presId="urn:microsoft.com/office/officeart/2005/8/layout/equation1"/>
    <dgm:cxn modelId="{E72CE874-F962-483D-8631-C32B08D34B89}" type="presParOf" srcId="{405E0D64-E729-4F2B-A47F-D582291506A9}" destId="{46EEB1B4-A9D9-4572-B071-D4325F7328C3}" srcOrd="10" destOrd="0" presId="urn:microsoft.com/office/officeart/2005/8/layout/equation1"/>
    <dgm:cxn modelId="{B1928ADF-6472-4E34-9698-F32B62F900F3}" type="presParOf" srcId="{405E0D64-E729-4F2B-A47F-D582291506A9}" destId="{01D60B57-3167-4277-BFD7-788562FAAB0C}" srcOrd="11" destOrd="0" presId="urn:microsoft.com/office/officeart/2005/8/layout/equation1"/>
    <dgm:cxn modelId="{C444D4F6-C601-40B4-993C-63C5F96E52A2}" type="presParOf" srcId="{405E0D64-E729-4F2B-A47F-D582291506A9}" destId="{D58F9BE7-C079-4C62-B743-7A2EEEE8486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FD9EF-C298-4D19-9409-528E05F4CCD5}">
      <dsp:nvSpPr>
        <dsp:cNvPr id="0" name=""/>
        <dsp:cNvSpPr/>
      </dsp:nvSpPr>
      <dsp:spPr>
        <a:xfrm>
          <a:off x="2056568" y="139776"/>
          <a:ext cx="3101941" cy="3101941"/>
        </a:xfrm>
        <a:prstGeom prst="ellipse">
          <a:avLst/>
        </a:prstGeom>
        <a:solidFill>
          <a:srgbClr val="008CF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ВЛАСТИ: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повышение уровня доверия и обратной связи  между властью, местным бизнесом и жителями;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повышение среди жителей популярности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принимаемых </a:t>
          </a:r>
        </a:p>
      </dsp:txBody>
      <dsp:txXfrm>
        <a:off x="2470160" y="682615"/>
        <a:ext cx="2274756" cy="1395873"/>
      </dsp:txXfrm>
    </dsp:sp>
    <dsp:sp modelId="{461DEF94-81BC-4B00-81F0-50CDA49E8139}">
      <dsp:nvSpPr>
        <dsp:cNvPr id="0" name=""/>
        <dsp:cNvSpPr/>
      </dsp:nvSpPr>
      <dsp:spPr>
        <a:xfrm>
          <a:off x="3162203" y="2106344"/>
          <a:ext cx="3101941" cy="3101941"/>
        </a:xfrm>
        <a:prstGeom prst="ellipse">
          <a:avLst/>
        </a:prstGeom>
        <a:solidFill>
          <a:srgbClr val="008CF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БИЗНЕСА: 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положительного имиджа, бренда;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получение дополнительных конкурентных преимуществ на территории реализации проектов. </a:t>
          </a:r>
        </a:p>
      </dsp:txBody>
      <dsp:txXfrm>
        <a:off x="4110880" y="2907679"/>
        <a:ext cx="1861164" cy="1706067"/>
      </dsp:txXfrm>
    </dsp:sp>
    <dsp:sp modelId="{7EBA0A1B-1D71-4E98-9FE2-B1914041FBF3}">
      <dsp:nvSpPr>
        <dsp:cNvPr id="0" name=""/>
        <dsp:cNvSpPr/>
      </dsp:nvSpPr>
      <dsp:spPr>
        <a:xfrm>
          <a:off x="353793" y="2110516"/>
          <a:ext cx="3394051" cy="3142545"/>
        </a:xfrm>
        <a:prstGeom prst="ellipse">
          <a:avLst/>
        </a:prstGeom>
        <a:solidFill>
          <a:srgbClr val="008CFE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ГРАЖДАН: 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реализуются 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проекты выбираемые непосредственно жителями;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повышается качество жизни населения;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открытость и 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прозрачность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расходования выделяемых средств. </a:t>
          </a:r>
        </a:p>
      </dsp:txBody>
      <dsp:txXfrm>
        <a:off x="673400" y="2922341"/>
        <a:ext cx="2036430" cy="1728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8EFE7-DE1A-40A0-A981-DD8D50CE84EB}">
      <dsp:nvSpPr>
        <dsp:cNvPr id="0" name=""/>
        <dsp:cNvSpPr/>
      </dsp:nvSpPr>
      <dsp:spPr>
        <a:xfrm>
          <a:off x="-132647" y="0"/>
          <a:ext cx="8984529" cy="5799202"/>
        </a:xfrm>
        <a:prstGeom prst="diamond">
          <a:avLst/>
        </a:prstGeom>
        <a:solidFill>
          <a:srgbClr val="1746D6"/>
        </a:solidFill>
        <a:ln>
          <a:noFill/>
        </a:ln>
        <a:effectLst>
          <a:glow rad="101600">
            <a:schemeClr val="accent5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635F8-B8CA-42E2-B7DF-B9297AE81CEC}">
      <dsp:nvSpPr>
        <dsp:cNvPr id="0" name=""/>
        <dsp:cNvSpPr/>
      </dsp:nvSpPr>
      <dsp:spPr>
        <a:xfrm>
          <a:off x="790600" y="352528"/>
          <a:ext cx="3415376" cy="2261688"/>
        </a:xfrm>
        <a:prstGeom prst="roundRect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itchFamily="34" charset="0"/>
              <a:cs typeface="Arial" pitchFamily="34" charset="0"/>
            </a:rPr>
            <a:t>Проект основывается на проектном предложении, инициированном группой обучающихся 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школы старше </a:t>
          </a:r>
          <a:r>
            <a:rPr lang="ru-RU" sz="1800" kern="1200" dirty="0">
              <a:latin typeface="Arial" pitchFamily="34" charset="0"/>
              <a:cs typeface="Arial" pitchFamily="34" charset="0"/>
            </a:rPr>
            <a:t>14 лет</a:t>
          </a:r>
          <a:endParaRPr lang="ru-RU" sz="1800" kern="1200" dirty="0"/>
        </a:p>
      </dsp:txBody>
      <dsp:txXfrm>
        <a:off x="901007" y="462935"/>
        <a:ext cx="3194562" cy="2040874"/>
      </dsp:txXfrm>
    </dsp:sp>
    <dsp:sp modelId="{8BB793FE-7454-4EAF-9C25-AFF50181296D}">
      <dsp:nvSpPr>
        <dsp:cNvPr id="0" name=""/>
        <dsp:cNvSpPr/>
      </dsp:nvSpPr>
      <dsp:spPr>
        <a:xfrm>
          <a:off x="4577081" y="369717"/>
          <a:ext cx="3410898" cy="2261688"/>
        </a:xfrm>
        <a:prstGeom prst="roundRect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Одна школа </a:t>
          </a:r>
          <a:r>
            <a:rPr lang="ru-RU" sz="1800" kern="1200" dirty="0">
              <a:latin typeface="Arial" pitchFamily="34" charset="0"/>
              <a:cs typeface="Arial" pitchFamily="34" charset="0"/>
            </a:rPr>
            <a:t>= один проект</a:t>
          </a:r>
          <a:endParaRPr lang="ru-RU" sz="1800" kern="1200" dirty="0"/>
        </a:p>
      </dsp:txBody>
      <dsp:txXfrm>
        <a:off x="4687488" y="480124"/>
        <a:ext cx="3190084" cy="2040874"/>
      </dsp:txXfrm>
    </dsp:sp>
    <dsp:sp modelId="{E7C0C2BF-3B3C-45FA-8F28-3FF02C39B537}">
      <dsp:nvSpPr>
        <dsp:cNvPr id="0" name=""/>
        <dsp:cNvSpPr/>
      </dsp:nvSpPr>
      <dsp:spPr>
        <a:xfrm>
          <a:off x="645377" y="2960082"/>
          <a:ext cx="3501998" cy="2261688"/>
        </a:xfrm>
        <a:prstGeom prst="roundRect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ru-RU" sz="1800" kern="1200" dirty="0">
              <a:latin typeface="Arial" pitchFamily="34" charset="0"/>
              <a:cs typeface="Arial" pitchFamily="34" charset="0"/>
            </a:rPr>
            <a:t>Минимальный размер </a:t>
          </a:r>
          <a:r>
            <a:rPr lang="ru-RU" sz="1800" kern="1200" dirty="0" err="1">
              <a:latin typeface="Arial" pitchFamily="34" charset="0"/>
              <a:cs typeface="Arial" pitchFamily="34" charset="0"/>
            </a:rPr>
            <a:t>софинансирования</a:t>
          </a:r>
          <a:r>
            <a:rPr lang="ru-RU" sz="1800" kern="1200" dirty="0">
              <a:latin typeface="Arial" pitchFamily="34" charset="0"/>
              <a:cs typeface="Arial" pitchFamily="34" charset="0"/>
            </a:rPr>
            <a:t> со стороны МО: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ru-RU" sz="1800" b="1" kern="1200" dirty="0">
              <a:latin typeface="Arial" pitchFamily="34" charset="0"/>
              <a:cs typeface="Arial" pitchFamily="34" charset="0"/>
            </a:rPr>
            <a:t>10% от запрашиваемой 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субсидии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755784" y="3070489"/>
        <a:ext cx="3281184" cy="2040874"/>
      </dsp:txXfrm>
    </dsp:sp>
    <dsp:sp modelId="{2C71F3E2-8DC1-4F68-B541-E5B661E1BEE7}">
      <dsp:nvSpPr>
        <dsp:cNvPr id="0" name=""/>
        <dsp:cNvSpPr/>
      </dsp:nvSpPr>
      <dsp:spPr>
        <a:xfrm>
          <a:off x="4539028" y="2947167"/>
          <a:ext cx="3500619" cy="2314024"/>
        </a:xfrm>
        <a:prstGeom prst="roundRect">
          <a:avLst/>
        </a:prstGeom>
        <a:solidFill>
          <a:srgbClr val="008C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itchFamily="34" charset="0"/>
              <a:cs typeface="Arial" pitchFamily="34" charset="0"/>
            </a:rPr>
            <a:t>Участие в реализации проекта совета обучающихся, родительского комитета, попечительского совета или иных физических и юридических лиц</a:t>
          </a:r>
          <a:endParaRPr lang="ru-RU" sz="1800" kern="1200" dirty="0"/>
        </a:p>
      </dsp:txBody>
      <dsp:txXfrm>
        <a:off x="4651989" y="3060128"/>
        <a:ext cx="3274697" cy="2088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5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8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1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31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46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2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4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9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6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06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46E6D-81E8-4572-8433-317BBD8742C3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B49C2-F929-4329-8116-0B0988164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43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eddesignaward.com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www.pinterest.ru/" TargetMode="External"/><Relationship Id="rId4" Type="http://schemas.openxmlformats.org/officeDocument/2006/relationships/hyperlink" Target="https://www.instagram.com/eddesign.journal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csci@nocrb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3670" y="2321169"/>
            <a:ext cx="8130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проектов инициативного бюджетирования, основанных на инициативах школьников в муниципальных образованиях Республики Башкортостан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318" y="5511500"/>
            <a:ext cx="507696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strike="noStrike" kern="0" cap="none" spc="0" normalizeH="0" baseline="0" noProof="0" dirty="0" smtClean="0">
                <a:ln>
                  <a:noFill/>
                </a:ln>
                <a:solidFill>
                  <a:srgbClr val="241B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Центр изучения гражданских инициатив</a:t>
            </a:r>
            <a:endParaRPr kumimoji="0" lang="ru-RU" b="1" i="0" strike="noStrike" kern="0" cap="none" spc="0" normalizeH="0" baseline="0" noProof="0" dirty="0">
              <a:ln>
                <a:noFill/>
              </a:ln>
              <a:solidFill>
                <a:srgbClr val="241B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6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проект может включать в себя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9677" y="1574158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9160" y="1468178"/>
            <a:ext cx="3926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оборудования, необходимого для реализации проекта 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284" y="2938555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9160" y="2896136"/>
            <a:ext cx="3522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материалов и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комплектующих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15130" y="4102071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0662" y="3987494"/>
            <a:ext cx="5367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организации и проведения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исследовательских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образовательных,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просветительских, спортивных, творческих</a:t>
            </a: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иных мероприятий, связанных с реализацией проекта 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30%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суммы субсидии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86436" y="6079689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18091" y="5988271"/>
            <a:ext cx="3893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мебели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40%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суммы субсидии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840529" y="1574158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046828" y="410207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интерьера внутренних помещений, здания общеобразовательной организации, включая работы по инженерной подготовке помещений, приобретение строительных материалов  (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20%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суммы субсидии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870808" y="2938555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96000" y="14522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приобретение, установка малых архитектурных форм и иных элементов благоустройства 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870808" y="4102071"/>
            <a:ext cx="176020" cy="201304"/>
          </a:xfrm>
          <a:prstGeom prst="ellipse">
            <a:avLst/>
          </a:prstGeom>
          <a:solidFill>
            <a:srgbClr val="241B81"/>
          </a:solidFill>
          <a:ln>
            <a:solidFill>
              <a:srgbClr val="241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162465" y="2816693"/>
            <a:ext cx="4698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программного обеспечения </a:t>
            </a:r>
            <a:endParaRPr lang="ru-RU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241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10%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суммы субсидии</a:t>
            </a: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1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-1047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чего складывается стоимость проекта?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28049" y="5530986"/>
            <a:ext cx="8960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b="1" i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добровольные пожертвования в денежной и иной форме </a:t>
            </a:r>
            <a:endParaRPr lang="ru-RU" b="1" i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72A6C1B0-B93F-41FF-AFE6-E6D659800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398025"/>
              </p:ext>
            </p:extLst>
          </p:nvPr>
        </p:nvGraphicFramePr>
        <p:xfrm>
          <a:off x="457200" y="2006095"/>
          <a:ext cx="11225284" cy="226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665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-1047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39266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затрат на проект (примеры)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1631" y="1857294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47610" y="2099120"/>
            <a:ext cx="3945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Запрашиваемая субсидия из бюджета РБ  500 тыс. рублей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41066" y="1305478"/>
            <a:ext cx="10845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борцовского зала в школе (стоимость 550 тыс. рублей)</a:t>
            </a:r>
            <a:endParaRPr lang="ru-RU" b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54336" y="2934512"/>
            <a:ext cx="19431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оборудования: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матов, борцовских груш, комплекты кимоно </a:t>
            </a:r>
          </a:p>
          <a:p>
            <a:pPr>
              <a:defRPr/>
            </a:pP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учете ограничений по другим затратам сумма составляет 250 тыс.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0662" y="1903871"/>
            <a:ext cx="45349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 проекта планируется несколько видов затрат: приобретение оборудования, текущий ремонт интерьера, приобретение мебели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03876" y="3303843"/>
            <a:ext cx="23883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ремонт интерьера: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дизайна</a:t>
            </a: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покраска стен, роспись</a:t>
            </a: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должна составлять не более 100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т.е. не более 20%)</a:t>
            </a:r>
            <a:endParaRPr lang="ru-RU" sz="1600" b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79057" y="4020933"/>
            <a:ext cx="20231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мебели: 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скамейки, шкафчики</a:t>
            </a:r>
          </a:p>
          <a:p>
            <a:pPr>
              <a:defRPr/>
            </a:pP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затрат должна составлять не более 200 </a:t>
            </a:r>
            <a:r>
              <a:rPr lang="ru-RU" sz="1600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(т.е. </a:t>
            </a:r>
            <a:r>
              <a:rPr lang="ru-RU" sz="1600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40%</a:t>
            </a:r>
            <a:r>
              <a:rPr lang="ru-RU" sz="1600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980000" flipH="1">
            <a:off x="7067737" y="2676331"/>
            <a:ext cx="259487" cy="634415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-1980000" flipH="1">
            <a:off x="9574132" y="2703385"/>
            <a:ext cx="259487" cy="634415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8175009" y="2683895"/>
            <a:ext cx="315600" cy="1233012"/>
          </a:xfrm>
          <a:prstGeom prst="downArrow">
            <a:avLst/>
          </a:prstGeom>
          <a:solidFill>
            <a:srgbClr val="174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85" y="3359027"/>
            <a:ext cx="3933389" cy="26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41714"/>
            <a:ext cx="9999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проектных предложений на уровне школы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(общешкольное голосование)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62830" y="1317201"/>
            <a:ext cx="3762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Голосуют: ученики 5-11 классов</a:t>
            </a: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806" y="1118186"/>
            <a:ext cx="3655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проведения общешкольного голосования школьные команды проводят презентацию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проектного предложения</a:t>
            </a: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063186"/>
              </p:ext>
            </p:extLst>
          </p:nvPr>
        </p:nvGraphicFramePr>
        <p:xfrm>
          <a:off x="4932362" y="3963502"/>
          <a:ext cx="6454554" cy="275318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227277"/>
                <a:gridCol w="3227277"/>
              </a:tblGrid>
              <a:tr h="675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Способы организации очного формата голосования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Способы организации онлайн формата голосования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75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Школьное собрание, выбор проекта через поднятие руки</a:t>
                      </a:r>
                      <a:endParaRPr lang="ru-RU" sz="1600" b="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Голосование посредством  видеосвязи, выбор проекта – поднятие руки</a:t>
                      </a:r>
                      <a:endParaRPr lang="ru-RU" sz="160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37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Стикеры</a:t>
                      </a:r>
                      <a:r>
                        <a:rPr lang="ru-RU" sz="1600" b="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плакаты с проектами</a:t>
                      </a:r>
                      <a:endParaRPr lang="ru-RU" sz="1600" b="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Чат</a:t>
                      </a:r>
                      <a:endParaRPr lang="ru-RU" sz="160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675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Ящик голосования </a:t>
                      </a:r>
                      <a:endParaRPr lang="ru-RU" sz="1600" b="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Электронное голосование в </a:t>
                      </a:r>
                      <a:r>
                        <a:rPr lang="ru-RU" sz="1600" dirty="0" err="1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соц.сетях</a:t>
                      </a:r>
                      <a:r>
                        <a:rPr lang="ru-RU" sz="1600" dirty="0">
                          <a:solidFill>
                            <a:srgbClr val="1746D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на сайте школы и др.</a:t>
                      </a:r>
                      <a:endParaRPr lang="ru-RU" sz="1600" dirty="0">
                        <a:solidFill>
                          <a:srgbClr val="1746D6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0662" y="4877805"/>
            <a:ext cx="4681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подсчета голосов избирается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счетная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 (из числа совета обучающихся/школьников, учителей). Утверждает рейтинг проектных предложений.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93518" y="1500611"/>
            <a:ext cx="39960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Руководство по проведению общешкольного голосования может осуществлять: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директора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совета </a:t>
            </a: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0054" y="1975651"/>
            <a:ext cx="2980779" cy="1567629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663" y="2743201"/>
            <a:ext cx="3257763" cy="17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906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186685"/>
              </p:ext>
            </p:extLst>
          </p:nvPr>
        </p:nvGraphicFramePr>
        <p:xfrm>
          <a:off x="232012" y="1254485"/>
          <a:ext cx="11859904" cy="4996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5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1570"/>
                <a:gridCol w="85787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9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Критерий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00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Группа I «Количественные показатели»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обучающихся общеобразовательной организации, принявших участие в школьном голосовании по выдвижению проектов инициативного бюджетирования, от числа обучающихся общеобразовательной организации, имеющих право голоса по отбору проектного предложения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баллов – в голосовании приняло участие более 80% обучающихся общеобразовательной организации, имеющих право голоса по отбору проектного предложения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баллов – в голосовании приняло участие от 60 до 80% обучающихся общеобразовательной организации, имеющих право голоса по отбору проектного предложения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баллов –  в голосовании приняло участие от 40 до 60% обучающихся общеобразовательной организации, имеющих право голоса по отбору проектного предложения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 – в голосовании приняло участие от 20 до 40% обучающихся общеобразовательной организации, имеющих право голоса по отбору проектного предложения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баллов – в голосовании приняло участие менее 20% обучающихся общеобразовательной организации, имеющих право голоса по отбору проектного предложения.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5473" marR="3547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55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302738"/>
              </p:ext>
            </p:extLst>
          </p:nvPr>
        </p:nvGraphicFramePr>
        <p:xfrm>
          <a:off x="334236" y="1889898"/>
          <a:ext cx="11523528" cy="3946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204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120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26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Количество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инициативных проектов, выдвинутых на школьное голосование по выдвижению проектов инициативного бюджетирования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баллов – на школьном голосовании представлено 5 и более инициативных проектов;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– на школьном голосовании представлено 3-4 инициативных проекта;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– на школьном голосовании представлено  2 и менее инициативных проекта</a:t>
                      </a: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3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Эффективность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фандрайзинговой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кампании по привлечению добровольных пожертвований в денежной или иной форме на реализацию инициативного проекта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20% и более;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15 до 20%;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10 до 15%;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от 5 до 10%;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– объем привлеченного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менее 5%.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293921"/>
              </p:ext>
            </p:extLst>
          </p:nvPr>
        </p:nvGraphicFramePr>
        <p:xfrm>
          <a:off x="457200" y="1298556"/>
          <a:ext cx="11277600" cy="53403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16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154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4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Вовлечение в реализацию проекта обучающихся </a:t>
                      </a:r>
                      <a:r>
                        <a:rPr lang="ru-RU" sz="1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общеобразовательной организации, принявших участие в общешкольном голосовании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баллов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высокий уровень вовлеченности обучающихся в реализацию проекта, для городских округов – в реализации проекта примет участие более </a:t>
                      </a:r>
                      <a:r>
                        <a:rPr lang="ru-RU" sz="1500" b="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50%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обучающихся общеобразовательной организации</a:t>
                      </a:r>
                      <a:r>
                        <a:rPr lang="ru-RU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числа участников общешкольного голосования, для муниципальных районов – в реализации проекта примет участие более 45% обучающихся общеобразовательной организации</a:t>
                      </a:r>
                      <a:r>
                        <a:rPr lang="ru-RU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числа участников общешкольного голосования;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баллов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средний уровень вовлеченности обучающихся в реализацию проекта, для городских округов – в реализации проекта примет участие от 45% до 50% обучающихся общеобразовательной организации от числа участников общешкольного голосования, для муниципальных районов – от 40% до 45% обучающихся общеобразовательной организации от числа участников общешкольного голосования;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баллов 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низкий уровень вовлеченности обучающихся в реализацию проекта, для городских округов – в реализации проекта примет участие от 40% до 45% обучающихся общеобразовательной организации от числа участников общешкольного голосования, для муниципальных районов – в реализации проекта примет участие от 35% до 40% обучающихся общеобразовательной организации от числа участников общешкольного голосования;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u="sng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баллов</a:t>
                      </a:r>
                      <a:r>
                        <a:rPr lang="ru-RU" sz="15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– в непосредственной реализации проекта не задействованы обучающиеся общеобразовательной организации.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349397"/>
              </p:ext>
            </p:extLst>
          </p:nvPr>
        </p:nvGraphicFramePr>
        <p:xfrm>
          <a:off x="310662" y="1254486"/>
          <a:ext cx="11616295" cy="4969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6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74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59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79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55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II «Качественные показатели»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4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Уровень развития инициативного бюджетирования и инициированных проектов в муниципальном образовании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Республики Башкортостан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система инициативного бюджетирования и инициированных проектов на территории муниципального образования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Республики Башкортостан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функционирует (муниципальный район или городской округ входят в топ-30 по количеству проектов, победивших в программе поддержки местных инициатив в год, предшествующий году проведения данного конкурсного отбора);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система инициативного бюджетирования и инициированных проектов на территории муниципального образования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Республики Башкортостан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отсутствует (муниципальный район или городской округ занимают места с 31 и ниже по количеству проектов, победивших в программе поддержки местных инициатив в год, предшествующий году проведения данного конкурсного отбора).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5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892268"/>
              </p:ext>
            </p:extLst>
          </p:nvPr>
        </p:nvGraphicFramePr>
        <p:xfrm>
          <a:off x="316523" y="1303001"/>
          <a:ext cx="11418277" cy="5335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4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52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11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5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Качество презентационного материала и проведенной информационной кампании по продвижению проекта в социальных сетях, средствах массовой информации, блогах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высокий уровень презентационного материала и информационной кампании по продвижению проекта, в составе заявки представлены презентация проекта (содержит цель, задачи проекта, паспорт проекта, ожидаемые результаты и мероприятия по продвижению и отбору проекта) и отчет о проведенной информационной кампании по продвижению проекта в социальных сетях, блогах (не менее 15 публикаций), средствах массовой информации (не менее 5 публикаций)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средний уровень презентационного материала (не содержит одного или нескольких элементов – цель, задачи проекта, паспорт проекта, ожидаемые результаты и мероприятия по продвижению и отбору проекта) и информационной кампании по продвижению проекта, в составе заявки представлены презентация проекта или отчет о проведенной информационной кампании по продвижению проекта в социальных сетях, блогах, средствах массовой информации или, при наличии обоих документов в отчете о проведенной информационной кампании по продвижению проекта пороговые значения публикаций ниже, чем установлены для высокого уровня презентационного материала и информационной кампании по продвижению проекта;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низкий уровень презентационного материала и информационной кампании по продвижению проекта или презентационный материал и информационная кампания по продвижению проекта отсутствуют.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2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отбора  школьники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249527"/>
              </p:ext>
            </p:extLst>
          </p:nvPr>
        </p:nvGraphicFramePr>
        <p:xfrm>
          <a:off x="310662" y="1238290"/>
          <a:ext cx="11424138" cy="5384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64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159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14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Уровень развития школьного самоуправления в общеобразовательной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система школьного самоуправления развита и активно функционирует (наличие совета обучающихся, протоколов его заседаний, размещение в социальных сетях материалов, подтверждающих проведение регулярных мероприятий совета обучающихся);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система школьного самоуправления слабо развита либо отсутствует.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0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5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Влияние проекта на  формирование эффективной системы выявления, поддержки и развития способностей и талантов у детей</a:t>
                      </a:r>
                      <a:endParaRPr lang="ru-RU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инициированный проект оказывает сильное влияние на формирование </a:t>
                      </a:r>
                      <a:r>
                        <a:rPr lang="ba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эффективной системы выявления, поддержки и развития способностей и талантов у детей (проектом предполагается реализация мероприятий, направленных на выявление, поддержку и развитие способностей и талантов у детей, включая охват детей услугами дополнительного образования в различных направлениях, профессиональную ориентацию обучающихся, вовлечение в исследовательскую деятельность и т.п.)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инициированный проект не оказывает влияние на формирование </a:t>
                      </a:r>
                      <a:r>
                        <a:rPr lang="ba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эффективной системы выявления, поддержки и развития способностей и талантов у детей, соответствующие мероприятия не предполагаются проектом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9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" y="0"/>
            <a:ext cx="1218963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09633" y="1233178"/>
            <a:ext cx="11618951" cy="865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866056" y="34547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 такое инициативное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бюджетирование?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D5FBBEE1-8992-4534-A0EF-C682445216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48898" r="50188" b="4399"/>
          <a:stretch/>
        </p:blipFill>
        <p:spPr>
          <a:xfrm>
            <a:off x="457200" y="3429000"/>
            <a:ext cx="5342996" cy="3093602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82295" y="1381078"/>
            <a:ext cx="6159182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Проекты инициативного бюджетирования позволяют объединить ресурсы республиканского бюджета, бюджетов муниципалитетов, финансовые и нефинансовые ресурсы местных сообществ (местных жителей, спонсоров) и направить их на решение приоритетных проблем.</a:t>
            </a: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ADB24664-0891-4EAB-85D7-61F783746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16647"/>
              </p:ext>
            </p:extLst>
          </p:nvPr>
        </p:nvGraphicFramePr>
        <p:xfrm>
          <a:off x="5774590" y="1121268"/>
          <a:ext cx="7069023" cy="534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684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отбора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300072"/>
              </p:ext>
            </p:extLst>
          </p:nvPr>
        </p:nvGraphicFramePr>
        <p:xfrm>
          <a:off x="457200" y="1674810"/>
          <a:ext cx="11277600" cy="4469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6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052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066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97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a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Оценка качества проектной деятельности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высокое качество проектной деятельности в области образования (в составе заявки представлена модель управления проектом на всех стадиях его реализации – от инициирования до мониторинга и завершения);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среднее качество проектной деятельности в области образования (в составе заявки частично представлена модель управления проектом на всех стадиях его реализации – от инициирования до мониторинга и завершения);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баллов 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 низкое качество проектной деятельности в области образования (в составе заявки не представлена модель управления проектом на всех стадиях его реализации – от инициирования до мониторинга и завершения).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900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Интернет-ресурсы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337AD39-EA44-4A85-A4A0-1BAB44B0C32A}"/>
              </a:ext>
            </a:extLst>
          </p:cNvPr>
          <p:cNvSpPr/>
          <p:nvPr/>
        </p:nvSpPr>
        <p:spPr>
          <a:xfrm>
            <a:off x="39481" y="1876809"/>
            <a:ext cx="7402104" cy="4391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Черпать вдохновение для выбора проектов вы можете на следующих интернет-ресурсах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http://eddesignaward.com/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https://www.instagram.com/eddesign.journal/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https://www.pinterest.ru/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40000BE-4A5C-41FD-A5AD-E625D9926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03" y="1085114"/>
            <a:ext cx="2561821" cy="25618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3065479-7AF9-4DCE-B007-BEC79095D6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89" y="2840442"/>
            <a:ext cx="2298504" cy="22985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8DE6BFB-96A7-4ED1-9753-CA73E498D5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72" y="4478215"/>
            <a:ext cx="2102436" cy="21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0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2513" y="1254483"/>
            <a:ext cx="101266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для связи:</a:t>
            </a:r>
          </a:p>
          <a:p>
            <a:pPr lvl="0" algn="ctr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Насретдинова Лия </a:t>
            </a: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Фаритовна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руководитель Центра изучения гражданских инициатив, </a:t>
            </a:r>
          </a:p>
          <a:p>
            <a:pPr lvl="0">
              <a:buNone/>
            </a:pP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(927) 314-86-90, 8 (927) 346-65-06</a:t>
            </a: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Асылгужин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Рафиль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Рифгатович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сотрудник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изучения гражданских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инициатив,          8 (937) 334-07-48</a:t>
            </a: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dirty="0" err="1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Колечкина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Мария Александровна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сотрудник Центра изучения гражданских инициатив,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8 (917) 494-01-38</a:t>
            </a: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Пестова Оксана Георгиевна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сотрудник Центра изучения гражданских инициатив,       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8 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987</a:t>
            </a:r>
            <a:r>
              <a:rPr lang="ru-RU" dirty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614-34-57</a:t>
            </a: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ru-RU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en-US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csci@nocrb.ru</a:t>
            </a:r>
            <a:r>
              <a:rPr lang="ru-RU" b="1" dirty="0" smtClean="0">
                <a:solidFill>
                  <a:srgbClr val="174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ru-RU" dirty="0" smtClean="0">
              <a:solidFill>
                <a:srgbClr val="174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2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1185" y="20653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Школьное инициативное бюджетирование 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57200" y="1505619"/>
            <a:ext cx="3608302" cy="13767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2005 году регион Пуату-</a:t>
            </a:r>
            <a:r>
              <a:rPr lang="ru-RU" sz="1800" b="1" dirty="0" err="1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Шаранта</a:t>
            </a:r>
            <a:r>
              <a:rPr lang="ru-RU" sz="1800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Франции запустил школьное ИБ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065502" y="3527339"/>
            <a:ext cx="5708181" cy="8788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Позднее школьное ИБ распространилось на всей территории Франции, в США, Бразилии, Германии, Чехии, в России.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67727" y="1577270"/>
            <a:ext cx="173122" cy="156949"/>
          </a:xfrm>
          <a:prstGeom prst="triangle">
            <a:avLst/>
          </a:prstGeom>
          <a:solidFill>
            <a:srgbClr val="1746D6"/>
          </a:solidFill>
          <a:ln>
            <a:solidFill>
              <a:srgbClr val="174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3624822" y="4613972"/>
            <a:ext cx="6858384" cy="18928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800" b="1" dirty="0" smtClean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школьное ИБ реализуется в Алтайском крае, Республике Коми, Сахалинской области, Удмуртской Республике, Ямало-Ненецкий автономный округ, Ярославской области, Санкт-Петербурге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69036"/>
            <a:ext cx="2225329" cy="16377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43" y="3905042"/>
            <a:ext cx="1606656" cy="192798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21" y="1505619"/>
            <a:ext cx="3279758" cy="15981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416" y="1734219"/>
            <a:ext cx="2193755" cy="14989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2" y="2843908"/>
            <a:ext cx="2333951" cy="1562318"/>
          </a:xfrm>
          <a:prstGeom prst="rect">
            <a:avLst/>
          </a:prstGeom>
        </p:spPr>
      </p:pic>
      <p:sp>
        <p:nvSpPr>
          <p:cNvPr id="27" name="Равнобедренный треугольник 26"/>
          <p:cNvSpPr/>
          <p:nvPr/>
        </p:nvSpPr>
        <p:spPr>
          <a:xfrm>
            <a:off x="3774256" y="3601183"/>
            <a:ext cx="173122" cy="156949"/>
          </a:xfrm>
          <a:prstGeom prst="triangle">
            <a:avLst/>
          </a:prstGeom>
          <a:solidFill>
            <a:srgbClr val="1746D6"/>
          </a:solidFill>
          <a:ln>
            <a:solidFill>
              <a:srgbClr val="174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3326216" y="5015167"/>
            <a:ext cx="173122" cy="156949"/>
          </a:xfrm>
          <a:prstGeom prst="triangle">
            <a:avLst/>
          </a:prstGeom>
          <a:solidFill>
            <a:srgbClr val="1746D6"/>
          </a:solidFill>
          <a:ln>
            <a:solidFill>
              <a:srgbClr val="174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4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1746" y="166167"/>
            <a:ext cx="9999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ИБ с вовлечением школьников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 развитию предуниверсариев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09633" y="1233178"/>
            <a:ext cx="11618951" cy="865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Главы РБ от 06.09.2021 г. № УГ-473 «Реализация проектов инициативного бюджетирования, основанных на инициативах школьников, и по развитию сети предуниверсариев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муниципальных образованиях РБ»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645346" y="2275658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b="1" dirty="0">
                <a:solidFill>
                  <a:srgbClr val="0094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ИБ, основанные на инициативах школьников: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18715" y="2304621"/>
            <a:ext cx="3652161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b="1" dirty="0">
                <a:solidFill>
                  <a:srgbClr val="0094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ИБ по развитию сети предуниверсариев: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004460" y="3514793"/>
            <a:ext cx="2834639" cy="1704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пилотном году реализуется в 20 муниципалитетах</a:t>
            </a: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57200" y="3505266"/>
            <a:ext cx="2900148" cy="1033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пилотном году реализуется в 5 муниципалитетах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57201" y="4970126"/>
            <a:ext cx="3002667" cy="116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бщий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субсидии составляет 10 млн руб. 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9004460" y="5054054"/>
            <a:ext cx="3002477" cy="99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субсидии составляет 30 млн. руб.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76" y="2707706"/>
            <a:ext cx="4651936" cy="310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6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7166" y="264282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Суть проекта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ИБ, основанных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инициативах школьников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6718708" y="4257533"/>
            <a:ext cx="5190389" cy="1210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3499338" y="1752731"/>
            <a:ext cx="3616657" cy="3352537"/>
          </a:xfrm>
          <a:prstGeom prst="ellipse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Улучшение среды обучения, воспитания, развития обучающихся (в границах территории школы)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гнутая вниз стрелка 6"/>
          <p:cNvSpPr/>
          <p:nvPr/>
        </p:nvSpPr>
        <p:spPr>
          <a:xfrm rot="10800000">
            <a:off x="7915007" y="1453075"/>
            <a:ext cx="2797790" cy="1435595"/>
          </a:xfrm>
          <a:prstGeom prst="curvedUpArrow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низ стрелка 10"/>
          <p:cNvSpPr/>
          <p:nvPr/>
        </p:nvSpPr>
        <p:spPr>
          <a:xfrm>
            <a:off x="829588" y="5027350"/>
            <a:ext cx="2797790" cy="1435595"/>
          </a:xfrm>
          <a:prstGeom prst="curvedUpArrow">
            <a:avLst/>
          </a:prstGeom>
          <a:solidFill>
            <a:srgbClr val="00941F"/>
          </a:solidFill>
          <a:ln>
            <a:solidFill>
              <a:srgbClr val="009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-136477" y="3429000"/>
            <a:ext cx="3245083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Решение по преобразованию окружающих условий принимают школьники </a:t>
            </a:r>
            <a:endParaRPr lang="ru-RU" sz="1800" b="1" dirty="0">
              <a:solidFill>
                <a:srgbClr val="008CFE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664014" y="3302212"/>
            <a:ext cx="3245083" cy="1821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Инструмент реализации –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800" b="1" dirty="0" smtClean="0">
                <a:solidFill>
                  <a:srgbClr val="008CFE"/>
                </a:solidFill>
                <a:latin typeface="Arial" pitchFamily="34" charset="0"/>
                <a:cs typeface="Arial" pitchFamily="34" charset="0"/>
              </a:rPr>
              <a:t>нициативное бюджетирование</a:t>
            </a:r>
            <a:endParaRPr lang="ru-RU" sz="1800" b="1" dirty="0">
              <a:solidFill>
                <a:srgbClr val="008CFE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1746" y="43338"/>
            <a:ext cx="9999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Календарный план реализации проектов на 2021 год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" y="1069771"/>
            <a:ext cx="9957131" cy="5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58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393" y="66233"/>
            <a:ext cx="9999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требования к участию по проектам ИБ, основанных на инициативах школьников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6718708" y="4257533"/>
            <a:ext cx="5190389" cy="1210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40872029-A9FB-44D0-8FE5-9586247E1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218507"/>
              </p:ext>
            </p:extLst>
          </p:nvPr>
        </p:nvGraphicFramePr>
        <p:xfrm>
          <a:off x="1735198" y="1058798"/>
          <a:ext cx="8719234" cy="579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38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что должен быть направлен проект?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5469" y="2118581"/>
            <a:ext cx="102967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исследовательских, образовательных, просветительских, спортивных и творческих мероприятий;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зон отдыха для обучающихся, музыкальных и телевизионных студий и медиа-центров, кинозалов</a:t>
            </a:r>
            <a:r>
              <a:rPr lang="en-US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площадок и залов</a:t>
            </a:r>
            <a:r>
              <a:rPr lang="en-US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08C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b="1" dirty="0">
                <a:solidFill>
                  <a:srgbClr val="008C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мероприятий по улучшению территории и инфраструктуры общеобразовательной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7938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662" y="219135"/>
            <a:ext cx="9999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что ориентироваться при создании школы будущего?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6084277" cy="287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766116" y="1254485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76178" y="1242762"/>
            <a:ext cx="331236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493" y="2391508"/>
            <a:ext cx="2614246" cy="362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F74B8DD-B84C-4F8C-BF8A-61118F6C0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771" y="1229153"/>
            <a:ext cx="3791565" cy="2043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0CF75A-23B9-4843-BA4F-5CA8997CC3CD}"/>
              </a:ext>
            </a:extLst>
          </p:cNvPr>
          <p:cNvSpPr txBox="1"/>
          <p:nvPr/>
        </p:nvSpPr>
        <p:spPr>
          <a:xfrm>
            <a:off x="3378417" y="3391337"/>
            <a:ext cx="3827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8417" y="4202723"/>
            <a:ext cx="4209023" cy="21847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16" y="1242761"/>
            <a:ext cx="4059116" cy="20162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5634" y="4202723"/>
            <a:ext cx="4171276" cy="20162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0CF75A-23B9-4843-BA4F-5CA8997CC3CD}"/>
              </a:ext>
            </a:extLst>
          </p:cNvPr>
          <p:cNvSpPr txBox="1"/>
          <p:nvPr/>
        </p:nvSpPr>
        <p:spPr>
          <a:xfrm>
            <a:off x="7997313" y="3404482"/>
            <a:ext cx="3827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Тренажерный зал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A0CF75A-23B9-4843-BA4F-5CA8997CC3CD}"/>
              </a:ext>
            </a:extLst>
          </p:cNvPr>
          <p:cNvSpPr txBox="1"/>
          <p:nvPr/>
        </p:nvSpPr>
        <p:spPr>
          <a:xfrm>
            <a:off x="7672675" y="6346052"/>
            <a:ext cx="4245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боевых искусств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A0CF75A-23B9-4843-BA4F-5CA8997CC3CD}"/>
              </a:ext>
            </a:extLst>
          </p:cNvPr>
          <p:cNvSpPr txBox="1"/>
          <p:nvPr/>
        </p:nvSpPr>
        <p:spPr>
          <a:xfrm>
            <a:off x="3341443" y="6481529"/>
            <a:ext cx="4245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Аэробика/фитнес зал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3" y="1593835"/>
            <a:ext cx="2725909" cy="10260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3" y="3868799"/>
            <a:ext cx="1632685" cy="16326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0CF75A-23B9-4843-BA4F-5CA8997CC3CD}"/>
              </a:ext>
            </a:extLst>
          </p:cNvPr>
          <p:cNvSpPr txBox="1"/>
          <p:nvPr/>
        </p:nvSpPr>
        <p:spPr>
          <a:xfrm>
            <a:off x="-185680" y="5501484"/>
            <a:ext cx="3454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тур </a:t>
            </a:r>
          </a:p>
          <a:p>
            <a:pPr algn="ctr"/>
            <a:r>
              <a:rPr lang="ru-RU" sz="1800" b="1" dirty="0" smtClean="0">
                <a:solidFill>
                  <a:srgbClr val="008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школе</a:t>
            </a:r>
            <a:endParaRPr lang="ru-RU" sz="1800" b="1" dirty="0">
              <a:solidFill>
                <a:srgbClr val="008C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1988</Words>
  <Application>Microsoft Office PowerPoint</Application>
  <PresentationFormat>Произвольный</PresentationFormat>
  <Paragraphs>249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ПК03 тип 1</dc:creator>
  <cp:lastModifiedBy>Учитель</cp:lastModifiedBy>
  <cp:revision>149</cp:revision>
  <dcterms:created xsi:type="dcterms:W3CDTF">2021-09-15T11:41:56Z</dcterms:created>
  <dcterms:modified xsi:type="dcterms:W3CDTF">2021-10-21T09:53:14Z</dcterms:modified>
</cp:coreProperties>
</file>